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0" r:id="rId5"/>
    <p:sldId id="261" r:id="rId6"/>
    <p:sldId id="288" r:id="rId7"/>
    <p:sldId id="262" r:id="rId8"/>
    <p:sldId id="263" r:id="rId9"/>
    <p:sldId id="265" r:id="rId10"/>
    <p:sldId id="270" r:id="rId11"/>
    <p:sldId id="271" r:id="rId12"/>
    <p:sldId id="290" r:id="rId13"/>
    <p:sldId id="275" r:id="rId14"/>
    <p:sldId id="292" r:id="rId15"/>
    <p:sldId id="291" r:id="rId16"/>
    <p:sldId id="276" r:id="rId17"/>
    <p:sldId id="287" r:id="rId18"/>
    <p:sldId id="272" r:id="rId19"/>
    <p:sldId id="280" r:id="rId20"/>
    <p:sldId id="289" r:id="rId21"/>
    <p:sldId id="281" r:id="rId22"/>
    <p:sldId id="282" r:id="rId23"/>
    <p:sldId id="283" r:id="rId24"/>
    <p:sldId id="284" r:id="rId25"/>
    <p:sldId id="285" r:id="rId26"/>
    <p:sldId id="286" r:id="rId27"/>
    <p:sldId id="2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234132-0BE9-400E-BD81-9A8F8E68B10E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C05260-B2C6-4AF6-AB1B-A4EC73747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81000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ADVANCED DEPOSITION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743200"/>
            <a:ext cx="6705600" cy="137160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4800" dirty="0" smtClean="0"/>
              <a:t>500 N. Broadway, Suite 1350</a:t>
            </a:r>
          </a:p>
          <a:p>
            <a:pPr algn="ctr"/>
            <a:r>
              <a:rPr lang="en-US" sz="4800" dirty="0" smtClean="0"/>
              <a:t>St. Louis, MO 63102</a:t>
            </a:r>
          </a:p>
          <a:p>
            <a:pPr algn="ctr"/>
            <a:r>
              <a:rPr lang="en-US" sz="9600" dirty="0" smtClean="0"/>
              <a:t>314-542-2222</a:t>
            </a:r>
          </a:p>
          <a:p>
            <a:pPr algn="ctr"/>
            <a:r>
              <a:rPr lang="en-US" sz="4800" dirty="0" smtClean="0"/>
              <a:t> </a:t>
            </a:r>
          </a:p>
          <a:p>
            <a:pPr algn="ctr"/>
            <a:r>
              <a:rPr lang="en-US" sz="6400" b="1" cap="small" dirty="0" err="1" smtClean="0"/>
              <a:t>BurgerLaw.Com</a:t>
            </a:r>
            <a:endParaRPr lang="en-US" sz="6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Essential questions right away</a:t>
            </a:r>
          </a:p>
          <a:p>
            <a:endParaRPr lang="en-US" dirty="0" smtClean="0"/>
          </a:p>
          <a:p>
            <a:r>
              <a:rPr lang="en-US" dirty="0" smtClean="0"/>
              <a:t>On cross, witnesses should admit every clear principle in short answers – but stick to their guns</a:t>
            </a:r>
          </a:p>
          <a:p>
            <a:endParaRPr lang="en-US" dirty="0"/>
          </a:p>
          <a:p>
            <a:r>
              <a:rPr lang="en-US" dirty="0" smtClean="0"/>
              <a:t>Double down on preposterous positions</a:t>
            </a:r>
          </a:p>
          <a:p>
            <a:endParaRPr lang="en-US" dirty="0" smtClean="0"/>
          </a:p>
          <a:p>
            <a:r>
              <a:rPr lang="en-US" dirty="0" smtClean="0"/>
              <a:t>See detailed examples in materials and in Appendix 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in Depositions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clients to stay off of social media about their cases. </a:t>
            </a:r>
          </a:p>
          <a:p>
            <a:pPr lvl="1"/>
            <a:r>
              <a:rPr lang="en-US" dirty="0" smtClean="0"/>
              <a:t>But also prepare for when they do not listen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971800"/>
            <a:ext cx="3886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276600"/>
            <a:ext cx="388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Whole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Client must be truthful about EVERYTHING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Did DFT investigate this incident?</a:t>
            </a:r>
          </a:p>
          <a:p>
            <a:pPr lvl="1"/>
            <a:r>
              <a:rPr lang="en-US" dirty="0" smtClean="0"/>
              <a:t>Yes: Great! What did you do/what did you find?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No: So this kind of thing has never happened before, and it’s a strange occurrence, but you never looked into it?</a:t>
            </a:r>
          </a:p>
          <a:p>
            <a:pPr lvl="1"/>
            <a:endParaRPr lang="en-US" dirty="0"/>
          </a:p>
          <a:p>
            <a:r>
              <a:rPr lang="en-US" dirty="0" smtClean="0"/>
              <a:t>Always investigate subsequent remedial measures</a:t>
            </a:r>
          </a:p>
          <a:p>
            <a:pPr lvl="1"/>
            <a:r>
              <a:rPr lang="en-US" dirty="0" smtClean="0"/>
              <a:t>DFT: Admit a measure was made because of this incident, and it won’t come in against you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 In 1994 “The garden unit decks were in horrific condition. The wood was rotting-it was rotting out”.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   “The Association didn’t repair or maintain any of the town home decks for the 20 years”.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7244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Qualifications, when first seen, history, physical exam, tests, diagnosis, causation, RDMC, prognosis, treatment, how are at end, medical bills and future medical.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See examples in </a:t>
            </a:r>
            <a:r>
              <a:rPr lang="en-US" smtClean="0"/>
              <a:t>written materials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295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Always talk about the money the doctor makes from testifying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670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PI cases, establish whether the doctor has an independent recollection of events (outside of the records)</a:t>
            </a:r>
          </a:p>
          <a:p>
            <a:pPr lvl="1"/>
            <a:r>
              <a:rPr lang="en-US" dirty="0" smtClean="0"/>
              <a:t>Often, very little recollection</a:t>
            </a:r>
          </a:p>
          <a:p>
            <a:pPr lvl="1"/>
            <a:endParaRPr lang="en-US" dirty="0"/>
          </a:p>
          <a:p>
            <a:r>
              <a:rPr lang="en-US" dirty="0" smtClean="0"/>
              <a:t>Did the lawyer provide the doctor his opinions?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Rules- Appendix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Establish legal obligations and breaches</a:t>
            </a:r>
          </a:p>
          <a:p>
            <a:endParaRPr lang="en-US" dirty="0"/>
          </a:p>
          <a:p>
            <a:r>
              <a:rPr lang="en-US" dirty="0" smtClean="0"/>
              <a:t>Establish what the contract or custom and practice required, and show how violated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Simple and straight forward</a:t>
            </a:r>
          </a:p>
          <a:p>
            <a:endParaRPr lang="en-US" dirty="0" smtClean="0"/>
          </a:p>
          <a:p>
            <a:r>
              <a:rPr lang="en-US" dirty="0" smtClean="0"/>
              <a:t>DFT: Establish what rules the plaintiff violated </a:t>
            </a:r>
          </a:p>
          <a:p>
            <a:pPr lvl="1"/>
            <a:r>
              <a:rPr lang="en-US" dirty="0" smtClean="0"/>
              <a:t>e.g., must mitigate damages, can’t exaggerate symptoms</a:t>
            </a: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Hotels and Ice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86000"/>
            <a:ext cx="4476750" cy="215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Deposition preparation videos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Three basic rules:</a:t>
            </a:r>
          </a:p>
          <a:p>
            <a:pPr lvl="1"/>
            <a:r>
              <a:rPr lang="en-US" dirty="0" smtClean="0"/>
              <a:t>Understand the question being asked</a:t>
            </a:r>
          </a:p>
          <a:p>
            <a:pPr lvl="1"/>
            <a:r>
              <a:rPr lang="en-US" dirty="0" smtClean="0"/>
              <a:t>Listen to and answer only that question</a:t>
            </a:r>
          </a:p>
          <a:p>
            <a:pPr lvl="1"/>
            <a:r>
              <a:rPr lang="en-US" dirty="0" smtClean="0"/>
              <a:t>“I don’t know” is a good answer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Role-play with witnesses to work on the rules</a:t>
            </a:r>
          </a:p>
          <a:p>
            <a:pPr lvl="1"/>
            <a:r>
              <a:rPr lang="en-US" dirty="0" smtClean="0"/>
              <a:t>Act like the other lawyer</a:t>
            </a:r>
          </a:p>
          <a:p>
            <a:pPr lvl="1"/>
            <a:r>
              <a:rPr lang="en-US" dirty="0" smtClean="0"/>
              <a:t>Fix problems before going on the record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33400"/>
            <a:ext cx="434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743200"/>
            <a:ext cx="441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105400"/>
            <a:ext cx="434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57200"/>
            <a:ext cx="4267200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from Insurance Companies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286000"/>
            <a:ext cx="4662488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in Auto Crashes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76400"/>
            <a:ext cx="441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114800"/>
            <a:ext cx="434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648200"/>
            <a:ext cx="3810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81000"/>
            <a:ext cx="4495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533400"/>
            <a:ext cx="3863592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in Trip and Fall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676400"/>
            <a:ext cx="3986213" cy="420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Get to the simple truth of every proposition. </a:t>
            </a:r>
          </a:p>
          <a:p>
            <a:pPr lvl="1"/>
            <a:r>
              <a:rPr lang="en-US" dirty="0" smtClean="0"/>
              <a:t>Don’t overly complicate simple ideas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Ask the defendant in a tort case or in a breach of contract case what they could do differently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648200"/>
            <a:ext cx="3505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docs</a:t>
            </a:r>
          </a:p>
          <a:p>
            <a:pPr lvl="1"/>
            <a:r>
              <a:rPr lang="en-US" dirty="0" smtClean="0"/>
              <a:t>Interrogatories, petition, medical records</a:t>
            </a:r>
          </a:p>
          <a:p>
            <a:endParaRPr lang="en-US" dirty="0"/>
          </a:p>
          <a:p>
            <a:r>
              <a:rPr lang="en-US" dirty="0" smtClean="0"/>
              <a:t>Work chronologically with client</a:t>
            </a:r>
          </a:p>
          <a:p>
            <a:pPr lvl="1"/>
            <a:r>
              <a:rPr lang="en-US" dirty="0" smtClean="0"/>
              <a:t>Timelines, dates of events, when things were said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Better preparation = better performance</a:t>
            </a:r>
          </a:p>
          <a:p>
            <a:endParaRPr lang="en-US" dirty="0" smtClean="0"/>
          </a:p>
          <a:p>
            <a:r>
              <a:rPr lang="en-US" dirty="0" smtClean="0"/>
              <a:t>“Everything is possible” - not in a deposition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Video tape your own depositions of parties and key witnesses</a:t>
            </a:r>
          </a:p>
          <a:p>
            <a:pPr lvl="1"/>
            <a:r>
              <a:rPr lang="en-US" dirty="0" smtClean="0"/>
              <a:t>No certification needed – Rule 57.03</a:t>
            </a:r>
          </a:p>
          <a:p>
            <a:pPr lvl="1"/>
            <a:r>
              <a:rPr lang="en-US" dirty="0" smtClean="0"/>
              <a:t>Sync video with transcript later</a:t>
            </a:r>
          </a:p>
          <a:p>
            <a:pPr lvl="1"/>
            <a:r>
              <a:rPr lang="en-US" dirty="0" smtClean="0"/>
              <a:t>Play video at trial</a:t>
            </a:r>
          </a:p>
          <a:p>
            <a:pPr lvl="1"/>
            <a:endParaRPr lang="en-US" dirty="0"/>
          </a:p>
          <a:p>
            <a:r>
              <a:rPr lang="en-US" dirty="0" smtClean="0"/>
              <a:t>Who can be there? Anyone.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7800" y="1600200"/>
            <a:ext cx="7239000" cy="914401"/>
          </a:xfrm>
        </p:spPr>
        <p:txBody>
          <a:bodyPr/>
          <a:lstStyle/>
          <a:p>
            <a:r>
              <a:rPr lang="en-US" dirty="0" smtClean="0"/>
              <a:t>Form objections – call them out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438400"/>
            <a:ext cx="3505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Overly instructing/answering attorney – call them out</a:t>
            </a:r>
          </a:p>
          <a:p>
            <a:pPr lvl="1"/>
            <a:r>
              <a:rPr lang="en-US" dirty="0" smtClean="0"/>
              <a:t>Too burdensome? Stop the deposition, go to court</a:t>
            </a:r>
          </a:p>
          <a:p>
            <a:pPr lvl="1"/>
            <a:r>
              <a:rPr lang="en-US" dirty="0" smtClean="0"/>
              <a:t>OR: take out a second camera and point it at the offending attorney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TAKE BREAKS </a:t>
            </a:r>
            <a:r>
              <a:rPr lang="en-US" dirty="0" smtClean="0"/>
              <a:t>if client is not listening to advice</a:t>
            </a:r>
          </a:p>
          <a:p>
            <a:pPr lvl="1"/>
            <a:r>
              <a:rPr lang="en-US" dirty="0" smtClean="0"/>
              <a:t>Continue teaching witness throughout</a:t>
            </a:r>
          </a:p>
          <a:p>
            <a:pPr lvl="1"/>
            <a:r>
              <a:rPr lang="en-US" dirty="0" smtClean="0"/>
              <a:t>Start out nice, but get more aggressive and woodshed the witness if they refuse to listen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WHO TO DEPOSE </a:t>
            </a:r>
            <a:r>
              <a:rPr lang="en-US" dirty="0" smtClean="0"/>
              <a:t>don’t forget the little people</a:t>
            </a:r>
          </a:p>
          <a:p>
            <a:pPr lvl="1"/>
            <a:r>
              <a:rPr lang="en-US" dirty="0" smtClean="0"/>
              <a:t>Physical therapists</a:t>
            </a:r>
          </a:p>
          <a:p>
            <a:pPr lvl="1"/>
            <a:r>
              <a:rPr lang="en-US" dirty="0" smtClean="0"/>
              <a:t>Police officers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Plaintiff cannot whine, exaggerate, malinger</a:t>
            </a:r>
          </a:p>
          <a:p>
            <a:endParaRPr lang="en-US" dirty="0" smtClean="0"/>
          </a:p>
          <a:p>
            <a:r>
              <a:rPr lang="en-US" dirty="0" smtClean="0"/>
              <a:t>Defendants should take more responsibility</a:t>
            </a:r>
          </a:p>
          <a:p>
            <a:pPr lvl="1"/>
            <a:r>
              <a:rPr lang="en-US" dirty="0" smtClean="0"/>
              <a:t>Especially when negligence, contract breach, rule violations obvious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Jurors/judges see through the wiggle room</a:t>
            </a:r>
          </a:p>
          <a:p>
            <a:endParaRPr lang="en-US" dirty="0" smtClean="0"/>
          </a:p>
          <a:p>
            <a:r>
              <a:rPr lang="en-US" dirty="0" smtClean="0"/>
              <a:t>Taking responsibility obviates unnecessary litigation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52800"/>
          </a:xfrm>
        </p:spPr>
        <p:txBody>
          <a:bodyPr/>
          <a:lstStyle/>
          <a:p>
            <a:r>
              <a:rPr lang="en-US" dirty="0" smtClean="0"/>
              <a:t>Splice deposition parts to help your case</a:t>
            </a:r>
          </a:p>
          <a:p>
            <a:pPr lvl="1"/>
            <a:r>
              <a:rPr lang="en-US" dirty="0" smtClean="0"/>
              <a:t>But DON’T mislead or take quotes out of context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depositions for any purpose</a:t>
            </a:r>
          </a:p>
          <a:p>
            <a:pPr lvl="1"/>
            <a:r>
              <a:rPr lang="en-US" dirty="0" smtClean="0"/>
              <a:t>No need to call hostile witnesses in case-in-chief</a:t>
            </a:r>
          </a:p>
          <a:p>
            <a:pPr lvl="1"/>
            <a:r>
              <a:rPr lang="en-US" dirty="0" smtClean="0"/>
              <a:t>More effective, and more control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800600"/>
            <a:ext cx="8150352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the time to know your client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5638800"/>
            <a:ext cx="83058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cross examinations short. </a:t>
            </a:r>
          </a:p>
          <a:p>
            <a:pPr marL="1097280" lvl="2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be a bully</a:t>
            </a:r>
          </a:p>
          <a:p>
            <a:pPr marL="1097280" lvl="2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418</TotalTime>
  <Words>664</Words>
  <Application>Microsoft Office PowerPoint</Application>
  <PresentationFormat>On-screen Show (4:3)</PresentationFormat>
  <Paragraphs>120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ADVANCED DEPOSITION PRACTICE</vt:lpstr>
      <vt:lpstr>Witness Preparation</vt:lpstr>
      <vt:lpstr>Witness Preparation</vt:lpstr>
      <vt:lpstr>Slide 4</vt:lpstr>
      <vt:lpstr>Slide 5</vt:lpstr>
      <vt:lpstr>Slide 6</vt:lpstr>
      <vt:lpstr>Slide 7</vt:lpstr>
      <vt:lpstr>BIG PICTURE</vt:lpstr>
      <vt:lpstr>Slide 9</vt:lpstr>
      <vt:lpstr>Question Techniques</vt:lpstr>
      <vt:lpstr>Social Media in Depositions </vt:lpstr>
      <vt:lpstr>The Whole Truth</vt:lpstr>
      <vt:lpstr>Questions about Investigation</vt:lpstr>
      <vt:lpstr>Slide 14</vt:lpstr>
      <vt:lpstr>DOCTORS </vt:lpstr>
      <vt:lpstr>Slide 16</vt:lpstr>
      <vt:lpstr>Slide 17</vt:lpstr>
      <vt:lpstr>Rules- Appendix I</vt:lpstr>
      <vt:lpstr>Rules for Hotels and Ice </vt:lpstr>
      <vt:lpstr>Slide 20</vt:lpstr>
      <vt:lpstr>Slide 21</vt:lpstr>
      <vt:lpstr>Rules from Insurance Companies</vt:lpstr>
      <vt:lpstr>Rules in Auto Crashes</vt:lpstr>
      <vt:lpstr>Slide 24</vt:lpstr>
      <vt:lpstr>Slide 25</vt:lpstr>
      <vt:lpstr>Rules in Trip and Fall</vt:lpstr>
      <vt:lpstr>Rules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Litigation Tip a Minute</dc:title>
  <dc:creator>Brian</dc:creator>
  <cp:lastModifiedBy>Office</cp:lastModifiedBy>
  <cp:revision>46</cp:revision>
  <dcterms:created xsi:type="dcterms:W3CDTF">2015-06-18T13:56:59Z</dcterms:created>
  <dcterms:modified xsi:type="dcterms:W3CDTF">2016-06-23T19:32:04Z</dcterms:modified>
</cp:coreProperties>
</file>